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13"/>
  </p:notesMasterIdLst>
  <p:handoutMasterIdLst>
    <p:handoutMasterId r:id="rId14"/>
  </p:handoutMasterIdLst>
  <p:sldIdLst>
    <p:sldId id="381" r:id="rId2"/>
    <p:sldId id="457" r:id="rId3"/>
    <p:sldId id="439" r:id="rId4"/>
    <p:sldId id="448" r:id="rId5"/>
    <p:sldId id="449" r:id="rId6"/>
    <p:sldId id="458" r:id="rId7"/>
    <p:sldId id="450" r:id="rId8"/>
    <p:sldId id="452" r:id="rId9"/>
    <p:sldId id="453" r:id="rId10"/>
    <p:sldId id="459" r:id="rId11"/>
    <p:sldId id="447" r:id="rId12"/>
  </p:sldIdLst>
  <p:sldSz cx="9144000" cy="5715000" type="screen16x1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EBE"/>
    <a:srgbClr val="E87F2B"/>
    <a:srgbClr val="343433"/>
    <a:srgbClr val="004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49400-E8A5-5907-9290-822E090060E7}" v="997" dt="2025-01-30T17:22:03.490"/>
    <p1510:client id="{DCF4B564-6779-4C8B-89D9-FEF1AEEA4866}" v="880" dt="2025-01-30T18:10:48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3583" autoAdjust="0"/>
  </p:normalViewPr>
  <p:slideViewPr>
    <p:cSldViewPr snapToGrid="0" snapToObjects="1">
      <p:cViewPr varScale="1">
        <p:scale>
          <a:sx n="108" d="100"/>
          <a:sy n="108" d="100"/>
        </p:scale>
        <p:origin x="378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41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B9BCDCB-4950-6B49-98F8-5163D86879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413C4A-08E9-E043-992E-D38493A30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101536-F3C7-084C-BDD8-0D64C1E733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AC57A-EF17-CE46-94E4-322A8AC05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284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F00C-EC20-3944-A0C7-901FF2210DE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2A83A-B71F-BC4B-BEFC-254C1BBE68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04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0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07727-A5ED-78D8-A9D8-2A01C87E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A045A0-717B-F027-4780-EE376F22D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3635451-93C7-1EB3-3961-1332D49EF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8DDD6B-CDA5-99CE-680F-27EEFC28B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4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4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3B24D-2D52-52CC-0F11-6DE803F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D4CBDA-1AED-17E2-B1CB-0BA408430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16E3AE3-1A76-E925-A00E-6568D6B65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C34D63-0DD8-0F98-2963-4E6BB188F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7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97D9-7574-6A78-0A2A-2BD33CBD7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DC72908-9F63-2A77-582A-31BB069B8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43A5AE6-4588-FEB3-FC31-BAC321949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042937-12BE-0F60-8111-73184A87A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90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CFE40-4B21-BCA3-9428-4FE4A91EB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7565759-A9E1-3D2B-7078-4B6F6FC7B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8E855E2-4EAC-F99C-906A-A1413492F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D469F7-0F76-C1D5-4CCC-67C48C88BA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88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715DA-0963-CEDE-A6CC-BE9242908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BE075A-D5B2-5447-B715-AB6E6CEEC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C1234D5-4582-3779-BB08-A9E69064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AAE049-A4F1-0FB0-9D9C-34BCC0C2CF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C27FA-B09C-4228-AD01-6E5940AEE5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3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40732"/>
            <a:ext cx="6858000" cy="9338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FB134B-2DD4-1F45-B80F-508018A5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FA62C45-2879-13D0-475C-164E8F6B2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2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46945" y="524656"/>
            <a:ext cx="3530183" cy="198619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4694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609475" y="524656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60947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9725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5C39-0536-4A8E-A802-78803314C111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14B6-3FB2-4A1E-8903-F22DEE939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57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 dirty="0"/>
              <a:t>Titel der Präsentation.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Unterüberschrift</a:t>
            </a:r>
            <a:endParaRPr lang="de-AT" dirty="0"/>
          </a:p>
        </p:txBody>
      </p:sp>
      <p:sp>
        <p:nvSpPr>
          <p:cNvPr id="28" name="Rechteck 27"/>
          <p:cNvSpPr/>
          <p:nvPr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36E93C5-0446-6078-0298-FF89ADC46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FD12A3-A530-0B72-0AE8-EB6C0E0E8449}"/>
              </a:ext>
            </a:extLst>
          </p:cNvPr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D1897A-E8D0-6A61-ACC5-6C481583649C}"/>
              </a:ext>
            </a:extLst>
          </p:cNvPr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435EC08-7E29-7436-EE63-74A24A4F9CAF}"/>
                </a:ext>
              </a:extLst>
            </p:cNvPr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177761C-3889-C75D-DC96-728D72E90C49}"/>
                </a:ext>
              </a:extLst>
            </p:cNvPr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0E2F89C-2C7D-065C-440D-812524AF6EA2}"/>
                </a:ext>
              </a:extLst>
            </p:cNvPr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AA9C2A2E-CEDE-7A42-63E4-01B7C63FB80A}"/>
              </a:ext>
            </a:extLst>
          </p:cNvPr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BB0FFA-BAB5-6A24-11B2-25D39D4203E3}"/>
              </a:ext>
            </a:extLst>
          </p:cNvPr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2036FB4-EFD9-FF9F-CA11-6167BF507B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3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2198" y="849892"/>
            <a:ext cx="8478275" cy="4347869"/>
          </a:xfrm>
          <a:prstGeom prst="rect">
            <a:avLst/>
          </a:prstGeom>
        </p:spPr>
        <p:txBody>
          <a:bodyPr/>
          <a:lstStyle>
            <a:lvl1pPr marL="257175" indent="-257175">
              <a:buClrTx/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685800" indent="-342900">
              <a:buClrTx/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42975" indent="-257175">
              <a:buClrTx/>
              <a:buFont typeface="Wingdings" panose="05000000000000000000" pitchFamily="2" charset="2"/>
              <a:buChar char="§"/>
              <a:defRPr sz="135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85875" indent="-257175">
              <a:buClrTx/>
              <a:buFont typeface="Wingdings" panose="05000000000000000000" pitchFamily="2" charset="2"/>
              <a:buChar char="§"/>
              <a:defRPr sz="135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628775" indent="-257175">
              <a:buClrTx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7834" y="283353"/>
            <a:ext cx="8478276" cy="33197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800" b="1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AT" dirty="0"/>
              <a:t>Überschrift</a:t>
            </a:r>
          </a:p>
        </p:txBody>
      </p:sp>
      <p:sp>
        <p:nvSpPr>
          <p:cNvPr id="9" name="Rechteck 8"/>
          <p:cNvSpPr/>
          <p:nvPr/>
        </p:nvSpPr>
        <p:spPr>
          <a:xfrm>
            <a:off x="109028" y="0"/>
            <a:ext cx="216024" cy="614433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A46F78-13F6-4390-AB37-932451C6E438}"/>
              </a:ext>
            </a:extLst>
          </p:cNvPr>
          <p:cNvSpPr txBox="1"/>
          <p:nvPr/>
        </p:nvSpPr>
        <p:spPr>
          <a:xfrm rot="16200000">
            <a:off x="-145269" y="169953"/>
            <a:ext cx="72485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25" b="1" kern="1200" spc="0" baseline="0" dirty="0">
                <a:solidFill>
                  <a:schemeClr val="bg1"/>
                </a:solidFill>
              </a:rPr>
              <a:t>Biosignal</a:t>
            </a:r>
            <a:endParaRPr lang="de-DE" sz="1200" b="1" kern="0" spc="75" baseline="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0E278E-E856-0879-2E46-CD7795B65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834" y="283353"/>
            <a:ext cx="8478276" cy="33197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800" b="1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AT" dirty="0"/>
              <a:t>Überschrift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75BB1F-6460-95FF-A544-9B97C6C7981C}"/>
              </a:ext>
            </a:extLst>
          </p:cNvPr>
          <p:cNvSpPr/>
          <p:nvPr userDrawn="1"/>
        </p:nvSpPr>
        <p:spPr>
          <a:xfrm>
            <a:off x="109028" y="0"/>
            <a:ext cx="216024" cy="614433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B4B6E-FA89-077E-BE18-17303FF459BF}"/>
              </a:ext>
            </a:extLst>
          </p:cNvPr>
          <p:cNvSpPr txBox="1"/>
          <p:nvPr userDrawn="1"/>
        </p:nvSpPr>
        <p:spPr>
          <a:xfrm rot="16200000">
            <a:off x="-145269" y="169953"/>
            <a:ext cx="72485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25" b="1" kern="1200" spc="0" baseline="0" dirty="0">
                <a:solidFill>
                  <a:schemeClr val="bg1"/>
                </a:solidFill>
              </a:rPr>
              <a:t>Biosignal</a:t>
            </a:r>
            <a:endParaRPr lang="de-DE" sz="1200" b="1" kern="0" spc="75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989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40732"/>
            <a:ext cx="6858000" cy="9338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FB134B-2DD4-1F45-B80F-508018A54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70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r>
              <a:rPr lang="de-DE" dirty="0"/>
              <a:t>Mastertextformat bearbeiten</a:t>
            </a:r>
          </a:p>
          <a:p>
            <a:pPr lvl="0"/>
            <a:r>
              <a:rPr lang="de-DE" dirty="0"/>
              <a:t>Mastertextformat bearbeiten</a:t>
            </a:r>
          </a:p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8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974362"/>
            <a:ext cx="7548486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85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12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597" y="1371600"/>
            <a:ext cx="3681023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08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1135" y="1371599"/>
            <a:ext cx="7548486" cy="377587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2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75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Erklär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10067" y="1371599"/>
            <a:ext cx="4489554" cy="377587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135" y="1371600"/>
            <a:ext cx="292788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89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46945" y="524656"/>
            <a:ext cx="3530183" cy="198619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4694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609475" y="524656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609475" y="2953062"/>
            <a:ext cx="3530183" cy="1986198"/>
          </a:xfrm>
        </p:spPr>
        <p:txBody>
          <a:bodyPr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Univers Medium" panose="020B0603020202030204" pitchFamily="34" charset="0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499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 dirty="0"/>
              <a:t>Titel der Präsentation.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Unterüberschrift</a:t>
            </a:r>
            <a:endParaRPr lang="de-AT" dirty="0"/>
          </a:p>
        </p:txBody>
      </p:sp>
      <p:sp>
        <p:nvSpPr>
          <p:cNvPr id="28" name="Rechteck 27"/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5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b="14839"/>
          <a:stretch/>
        </p:blipFill>
        <p:spPr>
          <a:xfrm>
            <a:off x="1016" y="2207570"/>
            <a:ext cx="3383868" cy="3457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375757" y="719174"/>
            <a:ext cx="6495724" cy="42207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100" b="1" cap="none" baseline="0">
                <a:solidFill>
                  <a:srgbClr val="004983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</a:lstStyle>
          <a:p>
            <a:r>
              <a:rPr lang="de-DE" dirty="0"/>
              <a:t>Titel der Präsentation.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7" y="1117307"/>
            <a:ext cx="6495724" cy="2790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35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Unterüberschrift</a:t>
            </a:r>
            <a:endParaRPr lang="de-AT" dirty="0"/>
          </a:p>
        </p:txBody>
      </p:sp>
      <p:sp>
        <p:nvSpPr>
          <p:cNvPr id="28" name="Rechteck 27"/>
          <p:cNvSpPr/>
          <p:nvPr userDrawn="1"/>
        </p:nvSpPr>
        <p:spPr>
          <a:xfrm>
            <a:off x="-1" y="5260419"/>
            <a:ext cx="770167" cy="160067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9" name="Gruppieren 28"/>
          <p:cNvGrpSpPr/>
          <p:nvPr userDrawn="1"/>
        </p:nvGrpSpPr>
        <p:grpSpPr>
          <a:xfrm>
            <a:off x="770167" y="5260419"/>
            <a:ext cx="180000" cy="149583"/>
            <a:chOff x="1084535" y="6310298"/>
            <a:chExt cx="180000" cy="1795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Rechteck 30"/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hteck 31"/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33" name="Rechteck 32"/>
          <p:cNvSpPr/>
          <p:nvPr userDrawn="1"/>
        </p:nvSpPr>
        <p:spPr>
          <a:xfrm>
            <a:off x="0" y="5410004"/>
            <a:ext cx="5148064" cy="304998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971600" y="5458628"/>
            <a:ext cx="280831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750" b="0" kern="1200" spc="45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Biosignalverarbeitung</a:t>
            </a:r>
            <a:endParaRPr lang="de-DE" sz="825" b="1" kern="1200" spc="45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8"/>
          <a:stretch/>
        </p:blipFill>
        <p:spPr>
          <a:xfrm>
            <a:off x="133995" y="5372006"/>
            <a:ext cx="659527" cy="2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7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53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974362"/>
            <a:ext cx="7548486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2852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EBC8623-86FF-6B42-8AF5-CAD078CB1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9"/>
          <a:stretch/>
        </p:blipFill>
        <p:spPr>
          <a:xfrm>
            <a:off x="0" y="0"/>
            <a:ext cx="815464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58" y="1732077"/>
            <a:ext cx="7886700" cy="23772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00416E"/>
                </a:solidFill>
                <a:latin typeface="Univers Medium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858" y="4131848"/>
            <a:ext cx="7886700" cy="799916"/>
          </a:xfrm>
        </p:spPr>
        <p:txBody>
          <a:bodyPr/>
          <a:lstStyle>
            <a:lvl1pPr marL="0" indent="0">
              <a:buNone/>
              <a:defRPr sz="18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B40283F-122A-F74E-9A63-86F4FF752016}"/>
              </a:ext>
            </a:extLst>
          </p:cNvPr>
          <p:cNvSpPr/>
          <p:nvPr/>
        </p:nvSpPr>
        <p:spPr>
          <a:xfrm>
            <a:off x="7967272" y="5156616"/>
            <a:ext cx="1176728" cy="55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92FF1E-71D0-1DA9-DE5F-697D45281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819"/>
          <a:stretch/>
        </p:blipFill>
        <p:spPr>
          <a:xfrm>
            <a:off x="0" y="0"/>
            <a:ext cx="8154649" cy="571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434AD36-439D-F962-A779-A846CEE3C979}"/>
              </a:ext>
            </a:extLst>
          </p:cNvPr>
          <p:cNvSpPr/>
          <p:nvPr userDrawn="1"/>
        </p:nvSpPr>
        <p:spPr>
          <a:xfrm>
            <a:off x="7967272" y="5156616"/>
            <a:ext cx="1176728" cy="55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60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597" y="1371600"/>
            <a:ext cx="3681023" cy="3775869"/>
          </a:xfrm>
        </p:spPr>
        <p:txBody>
          <a:bodyPr/>
          <a:lstStyle>
            <a:lvl1pPr>
              <a:lnSpc>
                <a:spcPct val="100000"/>
              </a:lnSpc>
              <a:defRPr sz="20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2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1135" y="1371599"/>
            <a:ext cx="7548486" cy="377587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4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Erklär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10067" y="1371599"/>
            <a:ext cx="4489554" cy="377587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latin typeface="Univers Medium" panose="020B0603020202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135" y="1371600"/>
            <a:ext cx="292788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0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CECD2D-354A-214A-82A8-85822346FC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408DB9-427D-6C4F-9A3C-FF6D04D498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00372E-F62A-1F44-856C-792DF25EBEF5}"/>
              </a:ext>
            </a:extLst>
          </p:cNvPr>
          <p:cNvSpPr/>
          <p:nvPr/>
        </p:nvSpPr>
        <p:spPr>
          <a:xfrm flipH="1">
            <a:off x="8336111" y="0"/>
            <a:ext cx="487180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5D32700-82AA-E54D-82BC-AB72403F92E4}"/>
              </a:ext>
            </a:extLst>
          </p:cNvPr>
          <p:cNvSpPr txBox="1">
            <a:spLocks/>
          </p:cNvSpPr>
          <p:nvPr/>
        </p:nvSpPr>
        <p:spPr>
          <a:xfrm>
            <a:off x="8352506" y="0"/>
            <a:ext cx="464696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 dirty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49CF4A-F2D2-9885-9793-0D3A62610D27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8024BA-DE7F-8809-99AA-4463C1BDFC72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F246BE5-AB0B-5385-72E0-71F0C3DAD647}"/>
              </a:ext>
            </a:extLst>
          </p:cNvPr>
          <p:cNvSpPr/>
          <p:nvPr userDrawn="1"/>
        </p:nvSpPr>
        <p:spPr>
          <a:xfrm flipH="1">
            <a:off x="8336111" y="0"/>
            <a:ext cx="487180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1437FCB-B331-E163-2083-A3F294FD53D2}"/>
              </a:ext>
            </a:extLst>
          </p:cNvPr>
          <p:cNvSpPr txBox="1">
            <a:spLocks/>
          </p:cNvSpPr>
          <p:nvPr userDrawn="1"/>
        </p:nvSpPr>
        <p:spPr>
          <a:xfrm>
            <a:off x="8352506" y="0"/>
            <a:ext cx="464696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 dirty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61" r:id="rId14"/>
    <p:sldLayoutId id="2147483673" r:id="rId15"/>
    <p:sldLayoutId id="2147483671" r:id="rId16"/>
    <p:sldLayoutId id="2147483670" r:id="rId17"/>
    <p:sldLayoutId id="2147483664" r:id="rId18"/>
    <p:sldLayoutId id="2147483672" r:id="rId19"/>
    <p:sldLayoutId id="2147483669" r:id="rId20"/>
    <p:sldLayoutId id="2147483667" r:id="rId21"/>
    <p:sldLayoutId id="2147483679" r:id="rId22"/>
    <p:sldLayoutId id="2147483684" r:id="rId2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dirty="0">
          <a:solidFill>
            <a:srgbClr val="00416E"/>
          </a:solidFill>
          <a:latin typeface="Univers" panose="020B060302020203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lang="de-DE" sz="20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8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6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e-DE" sz="1400" kern="1200" dirty="0">
          <a:solidFill>
            <a:schemeClr val="tx1"/>
          </a:solidFill>
          <a:latin typeface="Univers Medium" panose="020B060302020203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00">
          <p15:clr>
            <a:srgbClr val="F26B43"/>
          </p15:clr>
        </p15:guide>
        <p15:guide id="4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climbers-paradise.com%2Fblog%2Fski-climb-im-wettersteingebirge%2F&amp;psig=AOvVaw3JSOvj9xdNumKLQUDvxugZ&amp;ust=1738327380095000&amp;source=images&amp;cd=vfe&amp;opi=89978449&amp;ved=0CBQQj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diffclimbing.com/multipitch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-65762" y="-44882"/>
            <a:ext cx="9144000" cy="54434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2000">
                <a:srgbClr val="E9E9E9">
                  <a:alpha val="0"/>
                </a:srgbClr>
              </a:gs>
              <a:gs pos="54000">
                <a:schemeClr val="accent3">
                  <a:lumMod val="20000"/>
                  <a:lumOff val="80000"/>
                  <a:alpha val="70000"/>
                </a:schemeClr>
              </a:gs>
              <a:gs pos="74000">
                <a:schemeClr val="accent3">
                  <a:lumMod val="20000"/>
                  <a:lumOff val="80000"/>
                  <a:alpha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txBody>
          <a:bodyPr wrap="square" lIns="91440" tIns="45720" rIns="91440" bIns="45720" rtlCol="0" anchor="t">
            <a:noAutofit/>
          </a:bodyPr>
          <a:lstStyle/>
          <a:p>
            <a:endParaRPr lang="de-DE" sz="1050" noProof="0" dirty="0">
              <a:cs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1"/>
            <a:ext cx="2295149" cy="121615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4928" y="1382420"/>
            <a:ext cx="6679440" cy="212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noProof="0" dirty="0">
                <a:solidFill>
                  <a:srgbClr val="004982"/>
                </a:solidFill>
                <a:latin typeface="+mj-lt"/>
              </a:rPr>
              <a:t>Abschlusspräsentation - Programmierübung 3</a:t>
            </a:r>
            <a:endParaRPr lang="de-DE" sz="1600" noProof="0" dirty="0">
              <a:solidFill>
                <a:srgbClr val="004982"/>
              </a:solidFill>
              <a:latin typeface="+mj-lt"/>
            </a:endParaRPr>
          </a:p>
          <a:p>
            <a:endParaRPr lang="de-DE" sz="1053" noProof="0" dirty="0">
              <a:solidFill>
                <a:srgbClr val="004982"/>
              </a:solidFill>
              <a:latin typeface="+mj-lt"/>
            </a:endParaRPr>
          </a:p>
          <a:p>
            <a:endParaRPr lang="de-DE" sz="1053" noProof="0" dirty="0">
              <a:solidFill>
                <a:srgbClr val="004982"/>
              </a:solidFill>
              <a:latin typeface="+mj-lt"/>
            </a:endParaRPr>
          </a:p>
          <a:p>
            <a:endParaRPr lang="de-DE" sz="1053" noProof="0" dirty="0">
              <a:solidFill>
                <a:srgbClr val="004982"/>
              </a:solidFill>
              <a:latin typeface="+mj-lt"/>
            </a:endParaRPr>
          </a:p>
          <a:p>
            <a:endParaRPr lang="de-DE" sz="1053" noProof="0" dirty="0">
              <a:solidFill>
                <a:srgbClr val="004982"/>
              </a:solidFill>
              <a:latin typeface="+mj-lt"/>
            </a:endParaRPr>
          </a:p>
          <a:p>
            <a:r>
              <a:rPr lang="de-DE" sz="1800" noProof="0" dirty="0">
                <a:solidFill>
                  <a:srgbClr val="004982"/>
                </a:solidFill>
                <a:latin typeface="+mj-lt"/>
              </a:rPr>
              <a:t>Projektname: </a:t>
            </a:r>
            <a:r>
              <a:rPr lang="de-DE" sz="1800" noProof="0" dirty="0" err="1">
                <a:solidFill>
                  <a:srgbClr val="004982"/>
                </a:solidFill>
                <a:latin typeface="+mj-lt"/>
              </a:rPr>
              <a:t>ClimbSafe</a:t>
            </a:r>
            <a:endParaRPr lang="de-DE" sz="1800" noProof="0" dirty="0">
              <a:solidFill>
                <a:srgbClr val="004982"/>
              </a:solidFill>
              <a:latin typeface="+mj-lt"/>
            </a:endParaRPr>
          </a:p>
          <a:p>
            <a:endParaRPr lang="de-DE" sz="1200" noProof="0" dirty="0">
              <a:solidFill>
                <a:srgbClr val="004982"/>
              </a:solidFill>
              <a:latin typeface="+mj-lt"/>
            </a:endParaRPr>
          </a:p>
          <a:p>
            <a:r>
              <a:rPr lang="de-DE" sz="1200" noProof="0" dirty="0">
                <a:solidFill>
                  <a:srgbClr val="004982"/>
                </a:solidFill>
                <a:latin typeface="+mj-lt"/>
              </a:rPr>
              <a:t>Felix Sturm &amp; Dominic Vogt</a:t>
            </a:r>
          </a:p>
          <a:p>
            <a:endParaRPr lang="de-DE" sz="1200" noProof="0" dirty="0">
              <a:solidFill>
                <a:srgbClr val="004982"/>
              </a:solidFill>
              <a:latin typeface="+mj-lt"/>
            </a:endParaRPr>
          </a:p>
          <a:p>
            <a:endParaRPr lang="de-DE" sz="1200" noProof="0" dirty="0">
              <a:solidFill>
                <a:srgbClr val="004982"/>
              </a:solidFill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721309"/>
            <a:ext cx="1572788" cy="1572788"/>
          </a:xfrm>
          <a:prstGeom prst="rect">
            <a:avLst/>
          </a:prstGeom>
        </p:spPr>
      </p:pic>
      <p:pic>
        <p:nvPicPr>
          <p:cNvPr id="2" name="Picture 1" descr="A person climbing a rock&#10;&#10;AI-generated content may be incorrect.">
            <a:extLst>
              <a:ext uri="{FF2B5EF4-FFF2-40B4-BE49-F238E27FC236}">
                <a16:creationId xmlns:a16="http://schemas.microsoft.com/office/drawing/2014/main" id="{933D0768-FF1F-C971-AA76-1C992FD3D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514" y="2137499"/>
            <a:ext cx="5027878" cy="28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pielzeug, Cartoon, Kunst enthält.&#10;&#10;Automatisch generierte Beschreibung">
            <a:extLst>
              <a:ext uri="{FF2B5EF4-FFF2-40B4-BE49-F238E27FC236}">
                <a16:creationId xmlns:a16="http://schemas.microsoft.com/office/drawing/2014/main" id="{F490E805-C2BC-3A56-318E-B9F6F0648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824" y="974362"/>
            <a:ext cx="4173108" cy="4173108"/>
          </a:xfrm>
          <a:noFill/>
        </p:spPr>
      </p:pic>
    </p:spTree>
    <p:extLst>
      <p:ext uri="{BB962C8B-B14F-4D97-AF65-F5344CB8AC3E}">
        <p14:creationId xmlns:p14="http://schemas.microsoft.com/office/powerpoint/2010/main" val="870283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E076-3015-11A2-8F85-54299D3F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4EFDAC9-426F-D093-B9D7-5BA4DD953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>
            <a:normAutofit/>
          </a:bodyPr>
          <a:lstStyle/>
          <a:p>
            <a:r>
              <a:rPr lang="de-DE" sz="1200" noProof="0" dirty="0">
                <a:hlinkClick r:id="rId3"/>
              </a:rPr>
              <a:t>https://www.google.com/url?sa=i&amp;url=https%3A%2F%2Fwww.climbers-paradise.com%2Fblog%2Fski-climb-im-wettersteingebirge%2F&amp;psig=AOvVaw3JSOvj9xdNumKLQUDvxugZ&amp;ust=1738327380095000&amp;source=images&amp;cd=vfe&amp;opi=89978449&amp;ved=0CBQQjR</a:t>
            </a:r>
            <a:endParaRPr lang="de-DE" sz="1200" noProof="0" dirty="0"/>
          </a:p>
          <a:p>
            <a:r>
              <a:rPr lang="de-DE" sz="1200" noProof="0" dirty="0">
                <a:hlinkClick r:id="rId4"/>
              </a:rPr>
              <a:t>https://www.vdiffclimbing.com/multipitch/</a:t>
            </a:r>
            <a:endParaRPr lang="de-DE" sz="1200" noProof="0" dirty="0"/>
          </a:p>
          <a:p>
            <a:endParaRPr lang="de-DE" sz="1200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5D7CB0-EDCC-5AE8-4571-F5AD1347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 noProof="0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298549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70499-2334-A2D8-D63A-CA7D6828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2FD7F-7C47-5DD3-B87E-F8152D51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4" y="285751"/>
            <a:ext cx="7886700" cy="994172"/>
          </a:xfrm>
        </p:spPr>
        <p:txBody>
          <a:bodyPr/>
          <a:lstStyle/>
          <a:p>
            <a:r>
              <a:rPr lang="de-DE" sz="2100" noProof="0" dirty="0">
                <a:solidFill>
                  <a:srgbClr val="002060"/>
                </a:solidFill>
                <a:latin typeface="Univers"/>
              </a:rPr>
              <a:t>Ablauf - Mehrseillängenklettern</a:t>
            </a:r>
            <a:endParaRPr lang="de-DE" noProof="0" dirty="0">
              <a:solidFill>
                <a:srgbClr val="002060"/>
              </a:solidFill>
              <a:latin typeface="Univers"/>
            </a:endParaRPr>
          </a:p>
        </p:txBody>
      </p:sp>
      <p:pic>
        <p:nvPicPr>
          <p:cNvPr id="4" name="Grafik 3" descr="Ein Bild, das Skifahren, Zeichnung, Cartoon, Kinderkunst enthält.&#10;&#10;Automatisch generierte Beschreibung">
            <a:extLst>
              <a:ext uri="{FF2B5EF4-FFF2-40B4-BE49-F238E27FC236}">
                <a16:creationId xmlns:a16="http://schemas.microsoft.com/office/drawing/2014/main" id="{E885A83D-7EEF-1971-8D3A-0747EC69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63" y="1146572"/>
            <a:ext cx="1715537" cy="3842816"/>
          </a:xfrm>
          <a:prstGeom prst="rect">
            <a:avLst/>
          </a:prstGeom>
        </p:spPr>
      </p:pic>
      <p:pic>
        <p:nvPicPr>
          <p:cNvPr id="6" name="Grafik 5" descr="Ein Bild, das Cartoon, Zeichnung, Entwurf, Skifahren enthält.&#10;&#10;Automatisch generierte Beschreibung">
            <a:extLst>
              <a:ext uri="{FF2B5EF4-FFF2-40B4-BE49-F238E27FC236}">
                <a16:creationId xmlns:a16="http://schemas.microsoft.com/office/drawing/2014/main" id="{973FA4B0-43E9-40F5-155A-6E0AEFD1C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655" y="1146572"/>
            <a:ext cx="1988120" cy="383708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190169-9F3E-23B9-C55B-6D17FA1E34B9}"/>
              </a:ext>
            </a:extLst>
          </p:cNvPr>
          <p:cNvSpPr txBox="1"/>
          <p:nvPr/>
        </p:nvSpPr>
        <p:spPr>
          <a:xfrm>
            <a:off x="608563" y="4995863"/>
            <a:ext cx="153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noProof="0" dirty="0"/>
              <a:t>Vorstieg</a:t>
            </a:r>
            <a:endParaRPr lang="de-DE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AFA8BF6-08E6-0CA7-0EAF-B8AD40DF164D}"/>
              </a:ext>
            </a:extLst>
          </p:cNvPr>
          <p:cNvSpPr txBox="1"/>
          <p:nvPr/>
        </p:nvSpPr>
        <p:spPr>
          <a:xfrm>
            <a:off x="3069655" y="4994054"/>
            <a:ext cx="153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noProof="0" dirty="0"/>
              <a:t>Nachstieg</a:t>
            </a:r>
            <a:r>
              <a:rPr lang="de-DE" noProof="0" dirty="0"/>
              <a:t> 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0685B1E-858A-8343-4C8F-EC7D139DBD75}"/>
              </a:ext>
            </a:extLst>
          </p:cNvPr>
          <p:cNvCxnSpPr/>
          <p:nvPr/>
        </p:nvCxnSpPr>
        <p:spPr>
          <a:xfrm>
            <a:off x="1624013" y="1581150"/>
            <a:ext cx="0" cy="29003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48F8202A-556E-D48A-2CDD-7FAF5E7AE422}"/>
              </a:ext>
            </a:extLst>
          </p:cNvPr>
          <p:cNvSpPr txBox="1"/>
          <p:nvPr/>
        </p:nvSpPr>
        <p:spPr>
          <a:xfrm>
            <a:off x="1566865" y="2823371"/>
            <a:ext cx="88106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/>
              <a:t>&lt;= 60m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5E60F4F-CFAF-5D6A-43B9-0830353D5C1F}"/>
              </a:ext>
            </a:extLst>
          </p:cNvPr>
          <p:cNvSpPr txBox="1"/>
          <p:nvPr/>
        </p:nvSpPr>
        <p:spPr>
          <a:xfrm>
            <a:off x="5175182" y="1136174"/>
            <a:ext cx="3633786" cy="32624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600" b="1" noProof="0" dirty="0">
                <a:cs typeface="Arial" panose="020B0604020202020204"/>
              </a:rPr>
              <a:t>Vorstieg</a:t>
            </a:r>
          </a:p>
          <a:p>
            <a:r>
              <a:rPr lang="de-DE" sz="1600" b="1" noProof="0" dirty="0">
                <a:cs typeface="Arial" panose="020B0604020202020204"/>
              </a:rPr>
              <a:t> </a:t>
            </a:r>
            <a:endParaRPr lang="de-DE" sz="1600" noProof="0" dirty="0">
              <a:cs typeface="Arial" panose="020B0604020202020204"/>
            </a:endParaRPr>
          </a:p>
          <a:p>
            <a:pPr marL="641985" lvl="1" indent="-285750">
              <a:buFont typeface="Symbol" panose="05050102010706020507" pitchFamily="18" charset="2"/>
              <a:buChar char="-"/>
            </a:pPr>
            <a:r>
              <a:rPr lang="de-DE" sz="1600" noProof="0" dirty="0">
                <a:cs typeface="Arial" panose="020B0604020202020204"/>
              </a:rPr>
              <a:t>Person 1 klettert </a:t>
            </a:r>
          </a:p>
          <a:p>
            <a:pPr marL="641985" lvl="1" indent="-285750">
              <a:buFont typeface="Symbol" panose="05050102010706020507" pitchFamily="18" charset="2"/>
              <a:buChar char="-"/>
            </a:pPr>
            <a:r>
              <a:rPr lang="de-DE" sz="1600" noProof="0" dirty="0">
                <a:cs typeface="Arial" panose="020B0604020202020204"/>
              </a:rPr>
              <a:t>Person 2 sichert Person 1</a:t>
            </a:r>
          </a:p>
          <a:p>
            <a:r>
              <a:rPr lang="de-DE" sz="1600" b="1" noProof="0" dirty="0">
                <a:cs typeface="Arial" panose="020B0604020202020204"/>
              </a:rPr>
              <a:t> </a:t>
            </a:r>
          </a:p>
          <a:p>
            <a:pPr marL="285750" indent="-285750">
              <a:buFont typeface="Arial"/>
              <a:buChar char="•"/>
            </a:pPr>
            <a:r>
              <a:rPr lang="de-DE" sz="1600" b="1" noProof="0" dirty="0">
                <a:cs typeface="Arial" panose="020B0604020202020204"/>
              </a:rPr>
              <a:t>Standplatzbau</a:t>
            </a:r>
          </a:p>
          <a:p>
            <a:endParaRPr lang="de-DE" sz="1600" b="1" noProof="0" dirty="0">
              <a:cs typeface="Arial" panose="020B0604020202020204"/>
            </a:endParaRPr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sz="1600" noProof="0" dirty="0">
                <a:cs typeface="Arial" panose="020B0604020202020204"/>
              </a:rPr>
              <a:t>Person 1 baut Standplatz</a:t>
            </a:r>
          </a:p>
          <a:p>
            <a:r>
              <a:rPr lang="de-DE" sz="1600" noProof="0" dirty="0">
                <a:cs typeface="Arial" panose="020B0604020202020204"/>
              </a:rPr>
              <a:t> </a:t>
            </a:r>
          </a:p>
          <a:p>
            <a:pPr marL="285750" indent="-285750">
              <a:buFont typeface="Arial"/>
              <a:buChar char="•"/>
            </a:pPr>
            <a:r>
              <a:rPr lang="de-DE" sz="1600" b="1" noProof="0" dirty="0">
                <a:cs typeface="Arial" panose="020B0604020202020204"/>
              </a:rPr>
              <a:t>Nachstieg</a:t>
            </a:r>
          </a:p>
          <a:p>
            <a:pPr marL="285750" indent="-285750">
              <a:buFont typeface="Arial"/>
              <a:buChar char="•"/>
            </a:pPr>
            <a:endParaRPr lang="de-DE" sz="1600" b="1" noProof="0" dirty="0">
              <a:cs typeface="Arial" panose="020B0604020202020204"/>
            </a:endParaRPr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sz="1600" noProof="0" dirty="0">
                <a:cs typeface="Arial" panose="020B0604020202020204"/>
              </a:rPr>
              <a:t>Person 1 sichert Person 2</a:t>
            </a:r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sz="1600" noProof="0" dirty="0">
                <a:cs typeface="Arial" panose="020B0604020202020204"/>
              </a:rPr>
              <a:t>Person 2 klettert</a:t>
            </a:r>
          </a:p>
        </p:txBody>
      </p:sp>
    </p:spTree>
    <p:extLst>
      <p:ext uri="{BB962C8B-B14F-4D97-AF65-F5344CB8AC3E}">
        <p14:creationId xmlns:p14="http://schemas.microsoft.com/office/powerpoint/2010/main" val="241409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974" y="285751"/>
            <a:ext cx="7886700" cy="994172"/>
          </a:xfrm>
        </p:spPr>
        <p:txBody>
          <a:bodyPr/>
          <a:lstStyle/>
          <a:p>
            <a:r>
              <a:rPr lang="de-DE" sz="2100" noProof="0" dirty="0">
                <a:solidFill>
                  <a:srgbClr val="002060"/>
                </a:solidFill>
              </a:rPr>
              <a:t>Problem - Mehrseillängenklettern</a:t>
            </a:r>
            <a:endParaRPr lang="de-DE" noProof="0" dirty="0">
              <a:solidFill>
                <a:srgbClr val="002060"/>
              </a:solidFill>
            </a:endParaRPr>
          </a:p>
        </p:txBody>
      </p:sp>
      <p:pic>
        <p:nvPicPr>
          <p:cNvPr id="3" name="Content Placeholder 3" descr="A rock cliff with a green rope&#10;&#10;AI-generated content may be incorrect.">
            <a:extLst>
              <a:ext uri="{FF2B5EF4-FFF2-40B4-BE49-F238E27FC236}">
                <a16:creationId xmlns:a16="http://schemas.microsoft.com/office/drawing/2014/main" id="{3FDE25D7-8071-8EB0-4781-371553DA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240" y="1263804"/>
            <a:ext cx="3033671" cy="4044136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329B8B7-19A2-065D-80AF-E00D16A01ACD}"/>
              </a:ext>
            </a:extLst>
          </p:cNvPr>
          <p:cNvSpPr txBox="1"/>
          <p:nvPr/>
        </p:nvSpPr>
        <p:spPr>
          <a:xfrm>
            <a:off x="4768782" y="1282391"/>
            <a:ext cx="3633786" cy="381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noProof="0" dirty="0"/>
              <a:t>Kommunikation eingeschränkt</a:t>
            </a:r>
          </a:p>
          <a:p>
            <a:endParaRPr lang="de-DE" sz="1600" noProof="0" dirty="0"/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sz="1600" noProof="0" dirty="0"/>
              <a:t>Überhang</a:t>
            </a:r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sz="1600" noProof="0" dirty="0"/>
              <a:t>Nebel</a:t>
            </a:r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sz="1600" noProof="0" dirty="0"/>
              <a:t>Wind</a:t>
            </a:r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sz="1600" noProof="0" dirty="0"/>
              <a:t>…</a:t>
            </a:r>
            <a:endParaRPr lang="de-DE" noProof="0" dirty="0"/>
          </a:p>
          <a:p>
            <a:pPr marL="642366" lvl="1" indent="-285750">
              <a:buFont typeface="Arial" panose="020B0604020202020204" pitchFamily="34" charset="0"/>
              <a:buChar char="•"/>
            </a:pPr>
            <a:endParaRPr lang="de-DE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noProof="0" dirty="0"/>
              <a:t>Bisherige Lösung:</a:t>
            </a:r>
          </a:p>
          <a:p>
            <a:r>
              <a:rPr lang="de-DE" noProof="0" dirty="0"/>
              <a:t>	</a:t>
            </a:r>
          </a:p>
          <a:p>
            <a:r>
              <a:rPr lang="de-DE" noProof="0" dirty="0"/>
              <a:t>		Seilziehen</a:t>
            </a:r>
          </a:p>
          <a:p>
            <a:endParaRPr lang="de-DE" noProof="0" dirty="0"/>
          </a:p>
          <a:p>
            <a:endParaRPr lang="de-DE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noProof="0" dirty="0"/>
              <a:t>Neue Lösung: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noProof="0" dirty="0"/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sz="1400" noProof="0" dirty="0"/>
              <a:t>Einfaches Kommunikationssystem mit Button, </a:t>
            </a:r>
            <a:r>
              <a:rPr lang="de-DE" sz="1400" noProof="0" dirty="0" err="1"/>
              <a:t>Piezo</a:t>
            </a:r>
            <a:r>
              <a:rPr lang="de-DE" sz="1400" noProof="0" dirty="0"/>
              <a:t> und LEDs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32057290-605B-E508-A00F-95E1D150D71D}"/>
              </a:ext>
            </a:extLst>
          </p:cNvPr>
          <p:cNvSpPr/>
          <p:nvPr/>
        </p:nvSpPr>
        <p:spPr>
          <a:xfrm>
            <a:off x="5171849" y="3463418"/>
            <a:ext cx="942975" cy="238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7016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BC456-F3B0-C4C3-81B0-3766955B5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A4864-A895-8F8D-CCE9-2B06C098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4" y="285751"/>
            <a:ext cx="7886700" cy="994172"/>
          </a:xfrm>
        </p:spPr>
        <p:txBody>
          <a:bodyPr/>
          <a:lstStyle/>
          <a:p>
            <a:r>
              <a:rPr lang="de-DE" sz="2100" noProof="0" dirty="0"/>
              <a:t>Problem </a:t>
            </a:r>
            <a:br>
              <a:rPr lang="de-DE" sz="2100" noProof="0" dirty="0"/>
            </a:br>
            <a:r>
              <a:rPr lang="de-DE" sz="2100" noProof="0" dirty="0"/>
              <a:t>- Lösungsansatz</a:t>
            </a:r>
            <a:endParaRPr lang="de-DE" noProof="0" dirty="0">
              <a:solidFill>
                <a:srgbClr val="004982"/>
              </a:solidFill>
            </a:endParaRPr>
          </a:p>
        </p:txBody>
      </p:sp>
      <p:pic>
        <p:nvPicPr>
          <p:cNvPr id="7" name="Grafik 6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65EEA3A8-9ED5-C1B6-D8FA-F13C90545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97" y="142875"/>
            <a:ext cx="4900743" cy="52281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DD8CDE1-F5C7-8A7D-5EB7-D267F7CFA752}"/>
              </a:ext>
            </a:extLst>
          </p:cNvPr>
          <p:cNvSpPr txBox="1"/>
          <p:nvPr/>
        </p:nvSpPr>
        <p:spPr>
          <a:xfrm>
            <a:off x="393148" y="1457739"/>
            <a:ext cx="2972904" cy="398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endParaRPr lang="de-DE" dirty="0"/>
          </a:p>
          <a:p>
            <a:r>
              <a:rPr lang="de-DE" b="1" dirty="0"/>
              <a:t>Senden:</a:t>
            </a:r>
          </a:p>
          <a:p>
            <a:endParaRPr lang="de-DE" dirty="0"/>
          </a:p>
          <a:p>
            <a:r>
              <a:rPr lang="de-DE" dirty="0"/>
              <a:t>Sturzerkennung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Button Interrupt</a:t>
            </a:r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noProof="0" dirty="0"/>
          </a:p>
          <a:p>
            <a:r>
              <a:rPr lang="de-DE" b="1" noProof="0" dirty="0"/>
              <a:t>Nachricht Empfangen: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noProof="0" dirty="0"/>
              <a:t>3 verschiedene Nachrichten</a:t>
            </a:r>
          </a:p>
          <a:p>
            <a:pPr marL="642366" lvl="1" indent="-285750">
              <a:buFont typeface="Wingdings" panose="05000000000000000000" pitchFamily="2" charset="2"/>
              <a:buChar char="è"/>
            </a:pPr>
            <a:endParaRPr lang="de-DE" dirty="0"/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noProof="0" dirty="0"/>
              <a:t>Sturz</a:t>
            </a:r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dirty="0"/>
              <a:t>Verletzung</a:t>
            </a:r>
          </a:p>
          <a:p>
            <a:pPr marL="642366" lvl="1" indent="-285750">
              <a:buFont typeface="Symbol" panose="05050102010706020507" pitchFamily="18" charset="2"/>
              <a:buChar char="-"/>
            </a:pPr>
            <a:r>
              <a:rPr lang="de-DE" noProof="0" dirty="0"/>
              <a:t>OK, nächster Schritt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noProof="0" dirty="0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BEAAF9C7-A541-3AF9-15DD-0ECE0DE37FF6}"/>
              </a:ext>
            </a:extLst>
          </p:cNvPr>
          <p:cNvSpPr/>
          <p:nvPr/>
        </p:nvSpPr>
        <p:spPr>
          <a:xfrm>
            <a:off x="8133039" y="2089426"/>
            <a:ext cx="225909" cy="3466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1D757FC5-0E56-05FF-CBCB-FEB5D200E1F3}"/>
              </a:ext>
            </a:extLst>
          </p:cNvPr>
          <p:cNvSpPr/>
          <p:nvPr/>
        </p:nvSpPr>
        <p:spPr>
          <a:xfrm>
            <a:off x="7331282" y="2089426"/>
            <a:ext cx="225909" cy="3466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59948A1B-32C2-93DC-3072-8845D0930983}"/>
              </a:ext>
            </a:extLst>
          </p:cNvPr>
          <p:cNvSpPr/>
          <p:nvPr/>
        </p:nvSpPr>
        <p:spPr>
          <a:xfrm>
            <a:off x="6434552" y="2089426"/>
            <a:ext cx="225909" cy="3466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F51BDEE4-1F99-FC74-318E-C2C0D679B415}"/>
              </a:ext>
            </a:extLst>
          </p:cNvPr>
          <p:cNvSpPr/>
          <p:nvPr/>
        </p:nvSpPr>
        <p:spPr>
          <a:xfrm>
            <a:off x="3575574" y="803965"/>
            <a:ext cx="1378264" cy="4315792"/>
          </a:xfrm>
          <a:prstGeom prst="round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216507A-0855-CAA2-B434-CAC4E327C4C4}"/>
              </a:ext>
            </a:extLst>
          </p:cNvPr>
          <p:cNvSpPr/>
          <p:nvPr/>
        </p:nvSpPr>
        <p:spPr>
          <a:xfrm>
            <a:off x="4937519" y="1009859"/>
            <a:ext cx="1193413" cy="2235759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063A71DF-37F5-6E16-10DC-171499245DCC}"/>
              </a:ext>
            </a:extLst>
          </p:cNvPr>
          <p:cNvSpPr/>
          <p:nvPr/>
        </p:nvSpPr>
        <p:spPr>
          <a:xfrm>
            <a:off x="301867" y="2676628"/>
            <a:ext cx="1728317" cy="472272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9A20E6F8-557A-00D6-D605-C340A2E5E1AB}"/>
              </a:ext>
            </a:extLst>
          </p:cNvPr>
          <p:cNvSpPr/>
          <p:nvPr/>
        </p:nvSpPr>
        <p:spPr>
          <a:xfrm>
            <a:off x="313210" y="2103405"/>
            <a:ext cx="1728317" cy="472272"/>
          </a:xfrm>
          <a:prstGeom prst="round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7F665CC8-0D62-FF8F-99B2-C8F1A41C9ADC}"/>
              </a:ext>
            </a:extLst>
          </p:cNvPr>
          <p:cNvSpPr/>
          <p:nvPr/>
        </p:nvSpPr>
        <p:spPr>
          <a:xfrm>
            <a:off x="6130932" y="767677"/>
            <a:ext cx="2522136" cy="444660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D4D00E1-1806-806E-67BD-8659A8E5ADB5}"/>
              </a:ext>
            </a:extLst>
          </p:cNvPr>
          <p:cNvSpPr/>
          <p:nvPr/>
        </p:nvSpPr>
        <p:spPr>
          <a:xfrm>
            <a:off x="301867" y="3827646"/>
            <a:ext cx="2864610" cy="472273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7500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0C60F-AB02-A560-968B-406F4D4B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64A40D-0794-C3C3-7642-0AA7D704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/>
          <a:lstStyle/>
          <a:p>
            <a:r>
              <a:rPr lang="de-DE" noProof="0" dirty="0"/>
              <a:t>Systemübersicht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0C48D9-1E53-48A7-F187-D3028F28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70" y="1263804"/>
            <a:ext cx="7548485" cy="4132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227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Elektronik, Elektronisches Bauteil, Elektrisches Bauelement, passives Bauelement enthält.&#10;&#10;Automatisch generierte Beschreibung">
            <a:extLst>
              <a:ext uri="{FF2B5EF4-FFF2-40B4-BE49-F238E27FC236}">
                <a16:creationId xmlns:a16="http://schemas.microsoft.com/office/drawing/2014/main" id="{9927280E-E3C1-D2F8-011A-3085E94BE5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7013" y="1466447"/>
            <a:ext cx="3681022" cy="3681022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891F94-3409-40D7-DA2F-52879B85A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4041" y="1419023"/>
            <a:ext cx="4227837" cy="3775869"/>
          </a:xfrm>
        </p:spPr>
        <p:txBody>
          <a:bodyPr/>
          <a:lstStyle/>
          <a:p>
            <a:r>
              <a:rPr lang="de-DE" noProof="0" dirty="0"/>
              <a:t>Drahtlose Kommunikationstechnologie</a:t>
            </a:r>
          </a:p>
          <a:p>
            <a:r>
              <a:rPr lang="de-DE" noProof="0" dirty="0"/>
              <a:t>Große Reichweite, bis zu 20km </a:t>
            </a:r>
            <a:br>
              <a:rPr lang="de-DE" noProof="0" dirty="0"/>
            </a:br>
            <a:r>
              <a:rPr lang="de-DE" noProof="0" dirty="0"/>
              <a:t>(je nach Antenne)</a:t>
            </a:r>
          </a:p>
          <a:p>
            <a:r>
              <a:rPr lang="de-DE" noProof="0" dirty="0"/>
              <a:t>geringer Energieverbrauch</a:t>
            </a:r>
          </a:p>
          <a:p>
            <a:r>
              <a:rPr lang="de-DE" dirty="0"/>
              <a:t>Nur geringe Datenmengen</a:t>
            </a:r>
          </a:p>
          <a:p>
            <a:r>
              <a:rPr lang="de-DE" noProof="0" dirty="0"/>
              <a:t>Frequenzbereich 433 MHz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09D66B-89A0-64D9-172B-2555A7BD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 noProof="0" dirty="0" err="1"/>
              <a:t>LoRa</a:t>
            </a:r>
            <a:r>
              <a:rPr lang="de-DE" noProof="0" dirty="0"/>
              <a:t> </a:t>
            </a:r>
            <a:r>
              <a:rPr lang="de-DE" dirty="0"/>
              <a:t>-&gt;</a:t>
            </a:r>
            <a:r>
              <a:rPr lang="de-DE" noProof="0" dirty="0"/>
              <a:t> „Long Range“</a:t>
            </a:r>
          </a:p>
        </p:txBody>
      </p:sp>
    </p:spTree>
    <p:extLst>
      <p:ext uri="{BB962C8B-B14F-4D97-AF65-F5344CB8AC3E}">
        <p14:creationId xmlns:p14="http://schemas.microsoft.com/office/powerpoint/2010/main" val="194467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F3556-0E4D-8ADE-D018-C1859272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41EF0-C785-787F-8CC8-9D9C471C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4" y="285751"/>
            <a:ext cx="7886700" cy="994172"/>
          </a:xfrm>
        </p:spPr>
        <p:txBody>
          <a:bodyPr/>
          <a:lstStyle/>
          <a:p>
            <a:r>
              <a:rPr lang="de-DE" noProof="0" dirty="0">
                <a:solidFill>
                  <a:srgbClr val="004982"/>
                </a:solidFill>
              </a:rPr>
              <a:t>Projektumsetzung </a:t>
            </a:r>
          </a:p>
        </p:txBody>
      </p:sp>
      <p:pic>
        <p:nvPicPr>
          <p:cNvPr id="4" name="Grafik 3" descr="Ein Bild, das Elektrische Leitungen, Gelände, Kabel, Elektronik enthält.&#10;&#10;Automatisch generierte Beschreibung">
            <a:extLst>
              <a:ext uri="{FF2B5EF4-FFF2-40B4-BE49-F238E27FC236}">
                <a16:creationId xmlns:a16="http://schemas.microsoft.com/office/drawing/2014/main" id="{BAB7F32F-0AE6-E6AD-D883-9DF24206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019" t="12657" r="22065" b="4694"/>
          <a:stretch/>
        </p:blipFill>
        <p:spPr>
          <a:xfrm rot="5400000">
            <a:off x="1321569" y="464815"/>
            <a:ext cx="3848124" cy="5194969"/>
          </a:xfrm>
          <a:prstGeom prst="rect">
            <a:avLst/>
          </a:prstGeom>
        </p:spPr>
      </p:pic>
      <p:pic>
        <p:nvPicPr>
          <p:cNvPr id="6" name="Grafik 5" descr="Ein Bild, das Elektrische Leitungen, Kabel, Elektronik, Elektronisches Bauteil enthält.&#10;&#10;Automatisch generierte Beschreibung">
            <a:extLst>
              <a:ext uri="{FF2B5EF4-FFF2-40B4-BE49-F238E27FC236}">
                <a16:creationId xmlns:a16="http://schemas.microsoft.com/office/drawing/2014/main" id="{61CC3833-C622-5E11-98B0-3C52780428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342" t="16755" r="19470" b="6600"/>
          <a:stretch/>
        </p:blipFill>
        <p:spPr>
          <a:xfrm rot="5400000">
            <a:off x="6299092" y="3271092"/>
            <a:ext cx="1651237" cy="1719927"/>
          </a:xfrm>
          <a:prstGeom prst="rect">
            <a:avLst/>
          </a:prstGeom>
        </p:spPr>
      </p:pic>
      <p:pic>
        <p:nvPicPr>
          <p:cNvPr id="9" name="Grafik 8" descr="Ein Bild, das Kabel, Elektrische Leitungen, Werkzeug, Schrumpfschlauch enthält.&#10;&#10;Automatisch generierte Beschreibung">
            <a:extLst>
              <a:ext uri="{FF2B5EF4-FFF2-40B4-BE49-F238E27FC236}">
                <a16:creationId xmlns:a16="http://schemas.microsoft.com/office/drawing/2014/main" id="{E41E4267-40EA-8433-8990-1E4AFD805A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667" t="31921" r="15917" b="21080"/>
          <a:stretch/>
        </p:blipFill>
        <p:spPr>
          <a:xfrm rot="5400000">
            <a:off x="6041110" y="1361873"/>
            <a:ext cx="2167200" cy="17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5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Elektronik, Kabel, Im Haus, Adapter enthält.&#10;&#10;Automatisch generierte Beschreibung">
            <a:extLst>
              <a:ext uri="{FF2B5EF4-FFF2-40B4-BE49-F238E27FC236}">
                <a16:creationId xmlns:a16="http://schemas.microsoft.com/office/drawing/2014/main" id="{A48F3EE3-F791-1785-EF97-41BA3775AF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46" b="16646"/>
          <a:stretch/>
        </p:blipFill>
        <p:spPr>
          <a:xfrm>
            <a:off x="651847" y="1371599"/>
            <a:ext cx="7547061" cy="3775870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054AFE20-A354-A80D-BC7C-15D92E5B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 noProof="0" dirty="0"/>
              <a:t>Prototyp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2D6175-9C89-876E-8ED7-E1D1F20306D3}"/>
              </a:ext>
            </a:extLst>
          </p:cNvPr>
          <p:cNvSpPr txBox="1"/>
          <p:nvPr/>
        </p:nvSpPr>
        <p:spPr>
          <a:xfrm>
            <a:off x="4329114" y="4465417"/>
            <a:ext cx="200501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noProof="0" dirty="0"/>
              <a:t>Clip für Befestigung am Gurt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7E2AA0-7D9A-2999-3150-E383256B46B7}"/>
              </a:ext>
            </a:extLst>
          </p:cNvPr>
          <p:cNvSpPr txBox="1"/>
          <p:nvPr/>
        </p:nvSpPr>
        <p:spPr>
          <a:xfrm>
            <a:off x="3695701" y="2071688"/>
            <a:ext cx="109061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/>
              <a:t>LEDs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61246B6-363F-0CA5-8F7F-F3657D76378F}"/>
              </a:ext>
            </a:extLst>
          </p:cNvPr>
          <p:cNvSpPr txBox="1"/>
          <p:nvPr/>
        </p:nvSpPr>
        <p:spPr>
          <a:xfrm>
            <a:off x="1195388" y="3581400"/>
            <a:ext cx="109061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/>
              <a:t>Button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C53958-F828-0391-2B38-85DF889707B6}"/>
              </a:ext>
            </a:extLst>
          </p:cNvPr>
          <p:cNvSpPr txBox="1"/>
          <p:nvPr/>
        </p:nvSpPr>
        <p:spPr>
          <a:xfrm>
            <a:off x="1924050" y="1395410"/>
            <a:ext cx="109061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/>
              <a:t>Antenne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5CBD7F-6453-ECE2-FB02-E26611B06EDB}"/>
              </a:ext>
            </a:extLst>
          </p:cNvPr>
          <p:cNvSpPr txBox="1"/>
          <p:nvPr/>
        </p:nvSpPr>
        <p:spPr>
          <a:xfrm>
            <a:off x="3880071" y="3080195"/>
            <a:ext cx="109061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 err="1"/>
              <a:t>Piezo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5279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>
            <a:hlinkClick r:id="" action="ppaction://media"/>
            <a:extLst>
              <a:ext uri="{FF2B5EF4-FFF2-40B4-BE49-F238E27FC236}">
                <a16:creationId xmlns:a16="http://schemas.microsoft.com/office/drawing/2014/main" id="{ED10B8F4-E1EA-CEA6-2FD9-43B2F5D39A6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4711" y="95250"/>
            <a:ext cx="2961332" cy="5241298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760E584-AD2D-4E22-191B-F6E36299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 anchor="ctr">
            <a:normAutofit/>
          </a:bodyPr>
          <a:lstStyle/>
          <a:p>
            <a:r>
              <a:rPr lang="de-DE" noProof="0" dirty="0"/>
              <a:t>Video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31B8DB-705F-00CE-72C2-4D10D1F5624E}"/>
              </a:ext>
            </a:extLst>
          </p:cNvPr>
          <p:cNvSpPr txBox="1"/>
          <p:nvPr/>
        </p:nvSpPr>
        <p:spPr>
          <a:xfrm>
            <a:off x="6324600" y="1946994"/>
            <a:ext cx="2266950" cy="2253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noProof="0" dirty="0"/>
              <a:t>Nachricht senden</a:t>
            </a:r>
          </a:p>
          <a:p>
            <a:pPr marL="285750" indent="-285750">
              <a:buFontTx/>
              <a:buChar char="-"/>
            </a:pPr>
            <a:endParaRPr lang="de-DE" noProof="0" dirty="0"/>
          </a:p>
          <a:p>
            <a:pPr marL="285750" indent="-285750">
              <a:buFontTx/>
              <a:buChar char="-"/>
            </a:pPr>
            <a:r>
              <a:rPr lang="de-DE" noProof="0" dirty="0"/>
              <a:t>Sturz</a:t>
            </a:r>
          </a:p>
          <a:p>
            <a:pPr marL="285750" indent="-285750">
              <a:buFontTx/>
              <a:buChar char="-"/>
            </a:pPr>
            <a:endParaRPr lang="de-DE" noProof="0" dirty="0"/>
          </a:p>
          <a:p>
            <a:pPr marL="285750" indent="-285750">
              <a:buFontTx/>
              <a:buChar char="-"/>
            </a:pPr>
            <a:r>
              <a:rPr lang="de-DE" noProof="0" dirty="0"/>
              <a:t>Rote LED leuchtet</a:t>
            </a:r>
          </a:p>
          <a:p>
            <a:pPr marL="285750" indent="-285750">
              <a:buFontTx/>
              <a:buChar char="-"/>
            </a:pPr>
            <a:endParaRPr lang="de-DE" noProof="0" dirty="0"/>
          </a:p>
          <a:p>
            <a:pPr marL="285750" indent="-285750">
              <a:buFontTx/>
              <a:buChar char="-"/>
            </a:pPr>
            <a:r>
              <a:rPr lang="de-DE" noProof="0" dirty="0"/>
              <a:t>Nach 10s Alarm</a:t>
            </a:r>
          </a:p>
          <a:p>
            <a:pPr marL="285750" indent="-285750">
              <a:buFontTx/>
              <a:buChar char="-"/>
            </a:pPr>
            <a:endParaRPr lang="de-DE" noProof="0" dirty="0"/>
          </a:p>
          <a:p>
            <a:pPr marL="285750" indent="-285750">
              <a:buFontTx/>
              <a:buChar char="-"/>
            </a:pPr>
            <a:r>
              <a:rPr lang="de-DE" noProof="0" dirty="0"/>
              <a:t>Alarm aus durch Knopfdruck</a:t>
            </a:r>
          </a:p>
        </p:txBody>
      </p:sp>
      <p:pic>
        <p:nvPicPr>
          <p:cNvPr id="2" name="Picture 1" descr="A black text with a hand and stars&#10;&#10;AI-generated content may be incorrect.">
            <a:extLst>
              <a:ext uri="{FF2B5EF4-FFF2-40B4-BE49-F238E27FC236}">
                <a16:creationId xmlns:a16="http://schemas.microsoft.com/office/drawing/2014/main" id="{B7FCCF5E-ED10-8FE2-12B8-C3D29E83C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278" y="179309"/>
            <a:ext cx="2181877" cy="13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CI_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I_Design" id="{776E325C-375B-4F23-BDE0-6C86E4F77BC0}" vid="{DC95B7BD-3817-410C-A9DA-4BF3C2C258E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222</Words>
  <Application>Microsoft Office PowerPoint</Application>
  <PresentationFormat>Bildschirmpräsentation (16:10)</PresentationFormat>
  <Paragraphs>93</Paragraphs>
  <Slides>11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</vt:lpstr>
      <vt:lpstr>Calibri</vt:lpstr>
      <vt:lpstr>Roboto</vt:lpstr>
      <vt:lpstr>Symbol</vt:lpstr>
      <vt:lpstr>Univers</vt:lpstr>
      <vt:lpstr>Univers Medium</vt:lpstr>
      <vt:lpstr>Wingdings</vt:lpstr>
      <vt:lpstr>MCI_Design</vt:lpstr>
      <vt:lpstr>PowerPoint-Präsentation</vt:lpstr>
      <vt:lpstr>Ablauf - Mehrseillängenklettern</vt:lpstr>
      <vt:lpstr>Problem - Mehrseillängenklettern</vt:lpstr>
      <vt:lpstr>Problem  - Lösungsansatz</vt:lpstr>
      <vt:lpstr>Systemübersicht</vt:lpstr>
      <vt:lpstr>LoRa -&gt; „Long Range“</vt:lpstr>
      <vt:lpstr>Projektumsetzung </vt:lpstr>
      <vt:lpstr>Prototyp</vt:lpstr>
      <vt:lpstr>Video</vt:lpstr>
      <vt:lpstr>PowerPoint-Präsentation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Dominic  Vogt</cp:lastModifiedBy>
  <cp:revision>732</cp:revision>
  <dcterms:created xsi:type="dcterms:W3CDTF">2020-05-08T06:59:06Z</dcterms:created>
  <dcterms:modified xsi:type="dcterms:W3CDTF">2025-01-30T18:33:54Z</dcterms:modified>
</cp:coreProperties>
</file>